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30"/>
  </p:notesMasterIdLst>
  <p:sldIdLst>
    <p:sldId id="258" r:id="rId3"/>
    <p:sldId id="259" r:id="rId4"/>
    <p:sldId id="290" r:id="rId5"/>
    <p:sldId id="261" r:id="rId6"/>
    <p:sldId id="262" r:id="rId7"/>
    <p:sldId id="263" r:id="rId8"/>
    <p:sldId id="265" r:id="rId9"/>
    <p:sldId id="267" r:id="rId10"/>
    <p:sldId id="266" r:id="rId11"/>
    <p:sldId id="288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7" r:id="rId23"/>
    <p:sldId id="289" r:id="rId24"/>
    <p:sldId id="282" r:id="rId25"/>
    <p:sldId id="281" r:id="rId26"/>
    <p:sldId id="286" r:id="rId27"/>
    <p:sldId id="283" r:id="rId28"/>
    <p:sldId id="28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86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62" y="6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3" d="100"/>
          <a:sy n="83" d="100"/>
        </p:scale>
        <p:origin x="-2368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D7AF41-A5D0-EC45-B5C3-3C93B67DA7FC}" type="datetimeFigureOut">
              <a:rPr lang="en-US" smtClean="0"/>
              <a:t>4/23/2014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9B0E5A-757D-3E4D-9D43-85B8698CB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48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B0E5A-757D-3E4D-9D43-85B8698CB5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93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E64-7287-42DB-B51C-4C9B4735C86B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4/23/2014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686B-9C91-4AD8-AA3F-541253019C27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069704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E64-7287-42DB-B51C-4C9B4735C86B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4/23/2014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686B-9C91-4AD8-AA3F-541253019C27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666796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E64-7287-42DB-B51C-4C9B4735C86B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4/23/2014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686B-9C91-4AD8-AA3F-541253019C27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212089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E64-7287-42DB-B51C-4C9B4735C86B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4/23/2014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686B-9C91-4AD8-AA3F-541253019C27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12353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E64-7287-42DB-B51C-4C9B4735C86B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4/23/2014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686B-9C91-4AD8-AA3F-541253019C27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929592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E64-7287-42DB-B51C-4C9B4735C86B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4/23/2014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686B-9C91-4AD8-AA3F-541253019C27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8293986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E64-7287-42DB-B51C-4C9B4735C86B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4/23/2014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686B-9C91-4AD8-AA3F-541253019C27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5006313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E64-7287-42DB-B51C-4C9B4735C86B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4/23/2014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686B-9C91-4AD8-AA3F-541253019C27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2459854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E64-7287-42DB-B51C-4C9B4735C86B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4/23/2014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686B-9C91-4AD8-AA3F-541253019C27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2003989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E64-7287-42DB-B51C-4C9B4735C86B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4/23/2014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686B-9C91-4AD8-AA3F-541253019C27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1813256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E64-7287-42DB-B51C-4C9B4735C86B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4/23/2014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686B-9C91-4AD8-AA3F-541253019C27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776854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E64-7287-42DB-B51C-4C9B4735C86B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4/23/2014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686B-9C91-4AD8-AA3F-541253019C27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8931171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E64-7287-42DB-B51C-4C9B4735C86B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4/23/2014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686B-9C91-4AD8-AA3F-541253019C27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6119196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E64-7287-42DB-B51C-4C9B4735C86B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4/23/2014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686B-9C91-4AD8-AA3F-541253019C27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5550586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E64-7287-42DB-B51C-4C9B4735C86B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4/23/2014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686B-9C91-4AD8-AA3F-541253019C27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0727635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E64-7287-42DB-B51C-4C9B4735C86B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4/23/2014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686B-9C91-4AD8-AA3F-541253019C27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5550898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E64-7287-42DB-B51C-4C9B4735C86B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4/23/2014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686B-9C91-4AD8-AA3F-541253019C27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2416305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E64-7287-42DB-B51C-4C9B4735C86B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4/23/2014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686B-9C91-4AD8-AA3F-541253019C27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297221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E64-7287-42DB-B51C-4C9B4735C86B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4/23/2014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686B-9C91-4AD8-AA3F-541253019C27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9498404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E64-7287-42DB-B51C-4C9B4735C86B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4/23/2014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686B-9C91-4AD8-AA3F-541253019C27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240729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E64-7287-42DB-B51C-4C9B4735C86B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4/23/2014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686B-9C91-4AD8-AA3F-541253019C27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29005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E64-7287-42DB-B51C-4C9B4735C86B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4/23/2014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686B-9C91-4AD8-AA3F-541253019C27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74052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E64-7287-42DB-B51C-4C9B4735C86B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4/23/2014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686B-9C91-4AD8-AA3F-541253019C27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9469934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E64-7287-42DB-B51C-4C9B4735C86B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4/23/2014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686B-9C91-4AD8-AA3F-541253019C27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208866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E64-7287-42DB-B51C-4C9B4735C86B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4/23/2014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686B-9C91-4AD8-AA3F-541253019C27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7458806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E64-7287-42DB-B51C-4C9B4735C86B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4/23/2014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686B-9C91-4AD8-AA3F-541253019C27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7679863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E64-7287-42DB-B51C-4C9B4735C86B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4/23/2014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686B-9C91-4AD8-AA3F-541253019C27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2495246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E64-7287-42DB-B51C-4C9B4735C86B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4/23/2014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686B-9C91-4AD8-AA3F-541253019C27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590309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E64-7287-42DB-B51C-4C9B4735C86B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4/23/2014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686B-9C91-4AD8-AA3F-541253019C27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395373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E64-7287-42DB-B51C-4C9B4735C86B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4/23/2014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686B-9C91-4AD8-AA3F-541253019C27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052481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E64-7287-42DB-B51C-4C9B4735C86B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4/23/2014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686B-9C91-4AD8-AA3F-541253019C27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778308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E64-7287-42DB-B51C-4C9B4735C86B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4/23/2014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686B-9C91-4AD8-AA3F-541253019C27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622351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E64-7287-42DB-B51C-4C9B4735C86B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4/23/2014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686B-9C91-4AD8-AA3F-541253019C27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566986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E64-7287-42DB-B51C-4C9B4735C86B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4/23/2014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686B-9C91-4AD8-AA3F-541253019C27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981978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9B9AE64-7287-42DB-B51C-4C9B4735C86B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4/23/2014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ED88686B-9C91-4AD8-AA3F-541253019C27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2769517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9B9AE64-7287-42DB-B51C-4C9B4735C86B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4/23/2014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ED88686B-9C91-4AD8-AA3F-541253019C27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477126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3939" cy="68654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Tsegi Wash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Dan Larson, Leticia Delgado, Jessica Carnes</a:t>
            </a:r>
          </a:p>
          <a:p>
            <a:r>
              <a:rPr lang="en-US" dirty="0" smtClean="0"/>
              <a:t>Final Capstone Presentation</a:t>
            </a:r>
          </a:p>
        </p:txBody>
      </p:sp>
    </p:spTree>
    <p:extLst>
      <p:ext uri="{BB962C8B-B14F-4D97-AF65-F5344CB8AC3E}">
        <p14:creationId xmlns:p14="http://schemas.microsoft.com/office/powerpoint/2010/main" val="397519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1178518"/>
          </a:xfrm>
        </p:spPr>
        <p:txBody>
          <a:bodyPr/>
          <a:lstStyle/>
          <a:p>
            <a:r>
              <a:rPr lang="en-US" dirty="0" smtClean="0"/>
              <a:t>HEC-RAS: Current Conditions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0024" y="2900591"/>
            <a:ext cx="5141976" cy="153324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95" y="1246250"/>
            <a:ext cx="6863158" cy="461505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416" y="50248"/>
            <a:ext cx="10515600" cy="1325563"/>
          </a:xfrm>
        </p:spPr>
        <p:txBody>
          <a:bodyPr/>
          <a:lstStyle/>
          <a:p>
            <a:r>
              <a:rPr lang="en-US" dirty="0" smtClean="0"/>
              <a:t>Live Vegetation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0216" y="1026495"/>
            <a:ext cx="10233800" cy="4351338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The process of planting suitable vegetation along the shorelines of channel to prevent erosion. 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988009" y="2751830"/>
            <a:ext cx="447133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10:1 Slope</a:t>
            </a:r>
          </a:p>
          <a:p>
            <a:r>
              <a:rPr lang="en-US" sz="3000" dirty="0" smtClean="0"/>
              <a:t>Grass Seed Mixture</a:t>
            </a:r>
          </a:p>
          <a:p>
            <a:r>
              <a:rPr lang="en-US" sz="3000" dirty="0" smtClean="0"/>
              <a:t>Willow Stakes</a:t>
            </a:r>
          </a:p>
          <a:p>
            <a:pPr lvl="1">
              <a:buFont typeface="Arial"/>
              <a:buChar char="•"/>
            </a:pPr>
            <a:r>
              <a:rPr lang="en-US" sz="3000" dirty="0" smtClean="0"/>
              <a:t> 1 -3 in. in diameter</a:t>
            </a:r>
          </a:p>
          <a:p>
            <a:pPr lvl="1">
              <a:buFont typeface="Arial"/>
              <a:buChar char="•"/>
            </a:pPr>
            <a:r>
              <a:rPr lang="en-US" sz="3000" dirty="0" smtClean="0"/>
              <a:t>Placed 1-3 ft. apart </a:t>
            </a:r>
            <a:endParaRPr lang="en-US" sz="3000" dirty="0"/>
          </a:p>
        </p:txBody>
      </p:sp>
      <p:sp>
        <p:nvSpPr>
          <p:cNvPr id="6" name="TextBox 5"/>
          <p:cNvSpPr txBox="1"/>
          <p:nvPr/>
        </p:nvSpPr>
        <p:spPr>
          <a:xfrm>
            <a:off x="408416" y="6472759"/>
            <a:ext cx="6424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http://www.epa.gov/owow/nps/unpavedroads/ch5.pdf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16" y="2043634"/>
            <a:ext cx="6115050" cy="442912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6293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292"/>
            <a:ext cx="8497957" cy="65204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800128" y="1725463"/>
            <a:ext cx="31632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 smtClean="0"/>
              <a:t>Manning’s Coefficients</a:t>
            </a:r>
            <a:r>
              <a:rPr lang="en-US" sz="2400" dirty="0" smtClean="0"/>
              <a:t>:</a:t>
            </a:r>
          </a:p>
          <a:p>
            <a:r>
              <a:rPr lang="en-US" sz="2400" dirty="0" smtClean="0"/>
              <a:t>Upstream – 0.15, all willows</a:t>
            </a:r>
          </a:p>
          <a:p>
            <a:r>
              <a:rPr lang="en-US" sz="2400" dirty="0" smtClean="0"/>
              <a:t>Headcut – 0.9, 50% willows 50% grass</a:t>
            </a:r>
          </a:p>
          <a:p>
            <a:r>
              <a:rPr lang="en-US" sz="2400" dirty="0" smtClean="0"/>
              <a:t>Slope &amp; Downstream – 0.078, 40% willows 60% grass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9574" y="6509207"/>
            <a:ext cx="414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AutoCAD Civil 3D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4370527" y="1155634"/>
            <a:ext cx="2105176" cy="88102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812115" y="2025220"/>
            <a:ext cx="2299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News Gothic MT"/>
                <a:cs typeface="News Gothic MT"/>
              </a:rPr>
              <a:t>See Detail Below</a:t>
            </a:r>
            <a:endParaRPr lang="en-US" dirty="0">
              <a:solidFill>
                <a:schemeClr val="bg1"/>
              </a:solidFill>
              <a:latin typeface="News Gothic MT"/>
              <a:cs typeface="News Gothic MT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16200000" flipV="1">
            <a:off x="6012331" y="1893643"/>
            <a:ext cx="194513" cy="18305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950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48477" y="506896"/>
            <a:ext cx="4047969" cy="60021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286252" y="6509033"/>
            <a:ext cx="5867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HEC-RAS Software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613991" y="2922104"/>
            <a:ext cx="1682455" cy="7156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629161" y="1134171"/>
            <a:ext cx="7314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Natural Resources Conservation Service (NRCS)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4611083" y="0"/>
            <a:ext cx="7299179" cy="1178518"/>
            <a:chOff x="4611083" y="0"/>
            <a:chExt cx="7299179" cy="1178518"/>
          </a:xfrm>
        </p:grpSpPr>
        <p:grpSp>
          <p:nvGrpSpPr>
            <p:cNvPr id="9" name="Group 8"/>
            <p:cNvGrpSpPr/>
            <p:nvPr/>
          </p:nvGrpSpPr>
          <p:grpSpPr>
            <a:xfrm>
              <a:off x="4611083" y="0"/>
              <a:ext cx="4118532" cy="1144192"/>
              <a:chOff x="1878491" y="3785699"/>
              <a:chExt cx="4118532" cy="1144192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/>
              <a:srcRect r="43987" b="69878"/>
              <a:stretch/>
            </p:blipFill>
            <p:spPr>
              <a:xfrm>
                <a:off x="1878491" y="3785699"/>
                <a:ext cx="4107091" cy="925449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3"/>
              <a:srcRect t="91347" r="43831" b="1533"/>
              <a:stretch/>
            </p:blipFill>
            <p:spPr>
              <a:xfrm>
                <a:off x="1878491" y="4711148"/>
                <a:ext cx="4118532" cy="218743"/>
              </a:xfrm>
              <a:prstGeom prst="rect">
                <a:avLst/>
              </a:prstGeom>
            </p:spPr>
          </p:pic>
        </p:grpSp>
        <p:grpSp>
          <p:nvGrpSpPr>
            <p:cNvPr id="13" name="Group 12"/>
            <p:cNvGrpSpPr/>
            <p:nvPr/>
          </p:nvGrpSpPr>
          <p:grpSpPr>
            <a:xfrm>
              <a:off x="8695291" y="0"/>
              <a:ext cx="1775985" cy="1178518"/>
              <a:chOff x="7434946" y="3785699"/>
              <a:chExt cx="1775985" cy="1178518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3"/>
              <a:srcRect l="76091" b="69878"/>
              <a:stretch/>
            </p:blipFill>
            <p:spPr>
              <a:xfrm>
                <a:off x="7457828" y="3785699"/>
                <a:ext cx="1753103" cy="925449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/>
              <a:srcRect l="75779" t="90899"/>
              <a:stretch/>
            </p:blipFill>
            <p:spPr>
              <a:xfrm>
                <a:off x="7434946" y="4697398"/>
                <a:ext cx="1775985" cy="266819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>
              <a:off x="10422909" y="0"/>
              <a:ext cx="1487353" cy="1167076"/>
              <a:chOff x="5970475" y="3785699"/>
              <a:chExt cx="1487353" cy="1167076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3"/>
              <a:srcRect l="55807" r="24065" b="69878"/>
              <a:stretch/>
            </p:blipFill>
            <p:spPr>
              <a:xfrm>
                <a:off x="5970475" y="3785699"/>
                <a:ext cx="1475911" cy="925449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3"/>
              <a:srcRect l="55807" t="91272" r="23909" b="535"/>
              <a:stretch/>
            </p:blipFill>
            <p:spPr>
              <a:xfrm>
                <a:off x="5970475" y="4708839"/>
                <a:ext cx="1487353" cy="243936"/>
              </a:xfrm>
              <a:prstGeom prst="rect">
                <a:avLst/>
              </a:prstGeom>
            </p:spPr>
          </p:pic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989" y="1520904"/>
            <a:ext cx="7483371" cy="498532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8765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841" y="206135"/>
            <a:ext cx="10515600" cy="1325563"/>
          </a:xfrm>
        </p:spPr>
        <p:txBody>
          <a:bodyPr/>
          <a:lstStyle/>
          <a:p>
            <a:r>
              <a:rPr lang="en-US" dirty="0" smtClean="0"/>
              <a:t>Bioengineering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1932" y="1279349"/>
            <a:ext cx="91204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The combined use of live vegetation with structural materials to provide stream bank stabilization and erosion control. </a:t>
            </a:r>
            <a:endParaRPr lang="en-US" sz="2500" dirty="0"/>
          </a:p>
        </p:txBody>
      </p:sp>
      <p:sp>
        <p:nvSpPr>
          <p:cNvPr id="5" name="TextBox 4"/>
          <p:cNvSpPr txBox="1"/>
          <p:nvPr/>
        </p:nvSpPr>
        <p:spPr>
          <a:xfrm>
            <a:off x="7028450" y="2353249"/>
            <a:ext cx="4907887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/>
              <a:t>5:1 Slope</a:t>
            </a:r>
          </a:p>
          <a:p>
            <a:r>
              <a:rPr lang="en-US" sz="2900" dirty="0" smtClean="0"/>
              <a:t>Turf Reinforcement Mat</a:t>
            </a:r>
          </a:p>
          <a:p>
            <a:pPr lvl="1">
              <a:buFont typeface="Arial"/>
              <a:buChar char="•"/>
            </a:pPr>
            <a:r>
              <a:rPr lang="en-US" sz="2600" dirty="0" smtClean="0"/>
              <a:t>Combination of vegetative growth and synthetic materials  </a:t>
            </a:r>
          </a:p>
          <a:p>
            <a:r>
              <a:rPr lang="en-US" sz="2900" dirty="0" smtClean="0"/>
              <a:t>Grass Seeding</a:t>
            </a:r>
          </a:p>
          <a:p>
            <a:r>
              <a:rPr lang="en-US" sz="2900" dirty="0" smtClean="0"/>
              <a:t>Willow Stakes</a:t>
            </a:r>
          </a:p>
          <a:p>
            <a:r>
              <a:rPr lang="en-US" sz="2900" dirty="0" smtClean="0"/>
              <a:t>Boulders</a:t>
            </a:r>
            <a:endParaRPr lang="en-US" sz="29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31" y="2353249"/>
            <a:ext cx="6527998" cy="38316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03781" y="6184900"/>
            <a:ext cx="7296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http://www.conteches.com/products/erosion-control/temporary-and-permanent/turf-reinforcement-mats.aspx</a:t>
            </a:r>
          </a:p>
        </p:txBody>
      </p:sp>
    </p:spTree>
    <p:extLst>
      <p:ext uri="{BB962C8B-B14F-4D97-AF65-F5344CB8AC3E}">
        <p14:creationId xmlns:p14="http://schemas.microsoft.com/office/powerpoint/2010/main" val="278346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468139" cy="65863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574" y="6509207"/>
            <a:ext cx="414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AutoCAD Civil 3D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8468139" y="2182793"/>
            <a:ext cx="37238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 smtClean="0"/>
              <a:t>Manning’s Coefficients</a:t>
            </a:r>
            <a:r>
              <a:rPr lang="en-US" sz="2400" dirty="0" smtClean="0"/>
              <a:t>:</a:t>
            </a:r>
          </a:p>
          <a:p>
            <a:r>
              <a:rPr lang="en-US" sz="2400" dirty="0" smtClean="0"/>
              <a:t>Upstream – 0.15, all willows</a:t>
            </a:r>
          </a:p>
          <a:p>
            <a:r>
              <a:rPr lang="en-US" sz="2400" dirty="0" smtClean="0"/>
              <a:t>Slope – 0.11, 50% willows 50% boulders</a:t>
            </a:r>
          </a:p>
          <a:p>
            <a:r>
              <a:rPr lang="en-US" sz="2400" dirty="0" smtClean="0"/>
              <a:t>Downstream – 0.09, 50% willows 50% grass</a:t>
            </a:r>
            <a:endParaRPr lang="en-US" sz="2400" dirty="0"/>
          </a:p>
        </p:txBody>
      </p:sp>
      <p:sp>
        <p:nvSpPr>
          <p:cNvPr id="5" name="Oval 4"/>
          <p:cNvSpPr/>
          <p:nvPr/>
        </p:nvSpPr>
        <p:spPr>
          <a:xfrm>
            <a:off x="1521676" y="1407357"/>
            <a:ext cx="3100557" cy="172773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393409" y="2746061"/>
            <a:ext cx="2299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News Gothic MT"/>
                <a:cs typeface="News Gothic MT"/>
              </a:rPr>
              <a:t>See Detail Below</a:t>
            </a:r>
            <a:endParaRPr lang="en-US" dirty="0">
              <a:solidFill>
                <a:schemeClr val="bg1"/>
              </a:solidFill>
              <a:latin typeface="News Gothic MT"/>
              <a:cs typeface="News Gothic MT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16200000" flipV="1">
            <a:off x="4422009" y="2637368"/>
            <a:ext cx="194513" cy="18305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233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75072" y="901113"/>
            <a:ext cx="4224959" cy="56951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2615649" y="4111452"/>
            <a:ext cx="1715052" cy="6499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53586" y="1132750"/>
            <a:ext cx="76384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Max Shear Stress for a Turf Reinforcement Mat - 10 lbs/</a:t>
            </a:r>
            <a:r>
              <a:rPr lang="en-US" sz="2400" dirty="0" err="1" smtClean="0"/>
              <a:t>sqft</a:t>
            </a:r>
            <a:r>
              <a:rPr lang="en-US" sz="2400" dirty="0" smtClean="0"/>
              <a:t>.</a:t>
            </a:r>
          </a:p>
          <a:p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286252" y="6509033"/>
            <a:ext cx="5867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HEC-RAS Software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576760" y="0"/>
            <a:ext cx="7299179" cy="1178518"/>
            <a:chOff x="4611083" y="0"/>
            <a:chExt cx="7299179" cy="1178518"/>
          </a:xfrm>
        </p:grpSpPr>
        <p:grpSp>
          <p:nvGrpSpPr>
            <p:cNvPr id="12" name="Group 8"/>
            <p:cNvGrpSpPr/>
            <p:nvPr/>
          </p:nvGrpSpPr>
          <p:grpSpPr>
            <a:xfrm>
              <a:off x="4611083" y="0"/>
              <a:ext cx="4118532" cy="1144192"/>
              <a:chOff x="1878491" y="3785699"/>
              <a:chExt cx="4118532" cy="1144192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3"/>
              <a:srcRect r="43987" b="69878"/>
              <a:stretch/>
            </p:blipFill>
            <p:spPr>
              <a:xfrm>
                <a:off x="1878491" y="3785699"/>
                <a:ext cx="4107091" cy="925449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3"/>
              <a:srcRect t="91347" r="43831" b="1533"/>
              <a:stretch/>
            </p:blipFill>
            <p:spPr>
              <a:xfrm>
                <a:off x="1878491" y="4711148"/>
                <a:ext cx="4118532" cy="218743"/>
              </a:xfrm>
              <a:prstGeom prst="rect">
                <a:avLst/>
              </a:prstGeom>
            </p:spPr>
          </p:pic>
        </p:grpSp>
        <p:grpSp>
          <p:nvGrpSpPr>
            <p:cNvPr id="13" name="Group 12"/>
            <p:cNvGrpSpPr/>
            <p:nvPr/>
          </p:nvGrpSpPr>
          <p:grpSpPr>
            <a:xfrm>
              <a:off x="8695291" y="0"/>
              <a:ext cx="1775985" cy="1178518"/>
              <a:chOff x="7434946" y="3785699"/>
              <a:chExt cx="1775985" cy="1178518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3"/>
              <a:srcRect l="76091" b="69878"/>
              <a:stretch/>
            </p:blipFill>
            <p:spPr>
              <a:xfrm>
                <a:off x="7457828" y="3785699"/>
                <a:ext cx="1753103" cy="925449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3"/>
              <a:srcRect l="75779" t="90899"/>
              <a:stretch/>
            </p:blipFill>
            <p:spPr>
              <a:xfrm>
                <a:off x="7434946" y="4697398"/>
                <a:ext cx="1775985" cy="266819"/>
              </a:xfrm>
              <a:prstGeom prst="rect">
                <a:avLst/>
              </a:prstGeom>
            </p:spPr>
          </p:pic>
        </p:grpSp>
        <p:grpSp>
          <p:nvGrpSpPr>
            <p:cNvPr id="14" name="Group 15"/>
            <p:cNvGrpSpPr/>
            <p:nvPr/>
          </p:nvGrpSpPr>
          <p:grpSpPr>
            <a:xfrm>
              <a:off x="10422909" y="0"/>
              <a:ext cx="1487353" cy="1167076"/>
              <a:chOff x="5970475" y="3785699"/>
              <a:chExt cx="1487353" cy="1167076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/>
              <a:srcRect l="55807" r="24065" b="69878"/>
              <a:stretch/>
            </p:blipFill>
            <p:spPr>
              <a:xfrm>
                <a:off x="5970475" y="3785699"/>
                <a:ext cx="1475911" cy="925449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/>
              <a:srcRect l="55807" t="91272" r="23909" b="535"/>
              <a:stretch/>
            </p:blipFill>
            <p:spPr>
              <a:xfrm>
                <a:off x="5970475" y="4708839"/>
                <a:ext cx="1487353" cy="243936"/>
              </a:xfrm>
              <a:prstGeom prst="rect">
                <a:avLst/>
              </a:prstGeom>
            </p:spPr>
          </p:pic>
        </p:grpSp>
      </p:grpSp>
      <p:sp>
        <p:nvSpPr>
          <p:cNvPr id="21" name="TextBox 20"/>
          <p:cNvSpPr txBox="1"/>
          <p:nvPr/>
        </p:nvSpPr>
        <p:spPr>
          <a:xfrm>
            <a:off x="1247087" y="194513"/>
            <a:ext cx="31348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dirty="0" smtClean="0"/>
              <a:t>Source: NRCS</a:t>
            </a:r>
          </a:p>
          <a:p>
            <a:pPr algn="r"/>
            <a:r>
              <a:rPr lang="en-US" sz="1300" dirty="0" smtClean="0"/>
              <a:t>Source: Erosion Control Technology Council </a:t>
            </a:r>
            <a:endParaRPr lang="en-US" sz="13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7437" y="1670875"/>
            <a:ext cx="7217059" cy="489133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5174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965" y="37156"/>
            <a:ext cx="10515600" cy="1325563"/>
          </a:xfrm>
        </p:spPr>
        <p:txBody>
          <a:bodyPr/>
          <a:lstStyle/>
          <a:p>
            <a:r>
              <a:rPr lang="en-US" dirty="0" smtClean="0"/>
              <a:t>Hard Armoring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81412" y="1077235"/>
            <a:ext cx="86888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The technical placement of various sized rocks along a channel slope or streamline, reducing the flow energy of the stream and stabilizing the </a:t>
            </a:r>
            <a:r>
              <a:rPr lang="en-US" sz="2200" dirty="0" err="1" smtClean="0"/>
              <a:t>headcut</a:t>
            </a:r>
            <a:r>
              <a:rPr lang="en-US" sz="2200" dirty="0" smtClean="0"/>
              <a:t>. </a:t>
            </a:r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9577324" y="3107134"/>
            <a:ext cx="297648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/>
              <a:t>3:1</a:t>
            </a:r>
          </a:p>
          <a:p>
            <a:r>
              <a:rPr lang="en-US" sz="2900" dirty="0" smtClean="0"/>
              <a:t>Rock Chute</a:t>
            </a:r>
          </a:p>
          <a:p>
            <a:r>
              <a:rPr lang="en-US" sz="2900" dirty="0" smtClean="0"/>
              <a:t>Willow Stakes</a:t>
            </a:r>
          </a:p>
          <a:p>
            <a:r>
              <a:rPr lang="en-US" sz="2900" dirty="0" smtClean="0"/>
              <a:t>Grass Seeding</a:t>
            </a:r>
            <a:endParaRPr lang="en-US" sz="29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32" y="2294561"/>
            <a:ext cx="9072398" cy="3900623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98783" y="6275769"/>
            <a:ext cx="12192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Source: http://www.omafra.gov.on.ca/english/engineer/facts/13-035f5.jpg </a:t>
            </a:r>
          </a:p>
        </p:txBody>
      </p:sp>
    </p:spTree>
    <p:extLst>
      <p:ext uri="{BB962C8B-B14F-4D97-AF65-F5344CB8AC3E}">
        <p14:creationId xmlns:p14="http://schemas.microsoft.com/office/powerpoint/2010/main" val="55214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jrc293\AppData\Local\Microsoft\Windows\Temporary Internet Files\Content.Word\image (2)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77470" cy="650920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24240" y="6488668"/>
            <a:ext cx="414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AutoCAD Civil 3D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756373" y="2083400"/>
            <a:ext cx="34356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 smtClean="0"/>
              <a:t>Manning’s Coefficients</a:t>
            </a:r>
            <a:r>
              <a:rPr lang="en-US" sz="2400" dirty="0" smtClean="0"/>
              <a:t>:</a:t>
            </a:r>
          </a:p>
          <a:p>
            <a:r>
              <a:rPr lang="en-US" sz="2400" dirty="0" smtClean="0"/>
              <a:t>Upstream – 0.15, all willows</a:t>
            </a:r>
          </a:p>
          <a:p>
            <a:r>
              <a:rPr lang="en-US" sz="2400" dirty="0" smtClean="0"/>
              <a:t>Slope – 0.07, all boulders</a:t>
            </a:r>
          </a:p>
          <a:p>
            <a:r>
              <a:rPr lang="en-US" sz="2400" dirty="0" smtClean="0"/>
              <a:t>Downstream – 0.09, all grass</a:t>
            </a:r>
            <a:endParaRPr lang="en-US" sz="2400" dirty="0"/>
          </a:p>
        </p:txBody>
      </p:sp>
      <p:sp>
        <p:nvSpPr>
          <p:cNvPr id="6" name="Oval 5"/>
          <p:cNvSpPr/>
          <p:nvPr/>
        </p:nvSpPr>
        <p:spPr>
          <a:xfrm>
            <a:off x="755117" y="720841"/>
            <a:ext cx="3935763" cy="1613311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98909" y="2116756"/>
            <a:ext cx="2299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News Gothic MT"/>
                <a:cs typeface="News Gothic MT"/>
              </a:rPr>
              <a:t>See Detail Below</a:t>
            </a:r>
            <a:endParaRPr lang="en-US" dirty="0">
              <a:solidFill>
                <a:schemeClr val="bg1"/>
              </a:solidFill>
              <a:latin typeface="News Gothic MT"/>
              <a:cs typeface="News Gothic MT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16200000" flipV="1">
            <a:off x="4101655" y="1939411"/>
            <a:ext cx="194513" cy="18305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19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/>
          <a:srcRect b="35362"/>
          <a:stretch/>
        </p:blipFill>
        <p:spPr>
          <a:xfrm>
            <a:off x="288234" y="536713"/>
            <a:ext cx="3925956" cy="58541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306130" y="6390861"/>
            <a:ext cx="5867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HEC-RAS Software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469424" y="824705"/>
            <a:ext cx="2432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NRCS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564296" y="5754757"/>
            <a:ext cx="1649894" cy="63610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4503026" y="91440"/>
            <a:ext cx="5842801" cy="1240669"/>
            <a:chOff x="4488580" y="0"/>
            <a:chExt cx="5842801" cy="1240669"/>
          </a:xfrm>
        </p:grpSpPr>
        <p:grpSp>
          <p:nvGrpSpPr>
            <p:cNvPr id="8" name="Group 7"/>
            <p:cNvGrpSpPr/>
            <p:nvPr/>
          </p:nvGrpSpPr>
          <p:grpSpPr>
            <a:xfrm>
              <a:off x="4488580" y="0"/>
              <a:ext cx="3302860" cy="1240669"/>
              <a:chOff x="2251211" y="363052"/>
              <a:chExt cx="2850934" cy="1122497"/>
            </a:xfrm>
          </p:grpSpPr>
          <p:pic>
            <p:nvPicPr>
              <p:cNvPr id="5" name="Picture 4"/>
              <p:cNvPicPr/>
              <p:nvPr/>
            </p:nvPicPr>
            <p:blipFill rotWithShape="1">
              <a:blip r:embed="rId3"/>
              <a:srcRect t="77340" r="43618" b="9263"/>
              <a:stretch/>
            </p:blipFill>
            <p:spPr>
              <a:xfrm>
                <a:off x="2251211" y="998532"/>
                <a:ext cx="2850934" cy="487017"/>
              </a:xfrm>
              <a:prstGeom prst="rect">
                <a:avLst/>
              </a:prstGeom>
            </p:spPr>
          </p:pic>
          <p:pic>
            <p:nvPicPr>
              <p:cNvPr id="7" name="Picture 6"/>
              <p:cNvPicPr/>
              <p:nvPr/>
            </p:nvPicPr>
            <p:blipFill rotWithShape="1">
              <a:blip r:embed="rId3"/>
              <a:srcRect r="43814" b="82520"/>
              <a:stretch/>
            </p:blipFill>
            <p:spPr>
              <a:xfrm>
                <a:off x="2251212" y="363052"/>
                <a:ext cx="2841057" cy="635480"/>
              </a:xfrm>
              <a:prstGeom prst="rect">
                <a:avLst/>
              </a:prstGeom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9141498" y="0"/>
              <a:ext cx="1189883" cy="1240669"/>
              <a:chOff x="5089106" y="363052"/>
              <a:chExt cx="1027073" cy="1122497"/>
            </a:xfrm>
          </p:grpSpPr>
          <p:pic>
            <p:nvPicPr>
              <p:cNvPr id="13" name="Picture 12"/>
              <p:cNvPicPr/>
              <p:nvPr/>
            </p:nvPicPr>
            <p:blipFill rotWithShape="1">
              <a:blip r:embed="rId3"/>
              <a:srcRect l="56124" t="77340" r="23564" b="9263"/>
              <a:stretch/>
            </p:blipFill>
            <p:spPr>
              <a:xfrm>
                <a:off x="5089107" y="998532"/>
                <a:ext cx="1027072" cy="48701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/>
              <p:nvPr/>
            </p:nvPicPr>
            <p:blipFill rotWithShape="1">
              <a:blip r:embed="rId3"/>
              <a:srcRect l="56124" r="23564" b="82520"/>
              <a:stretch/>
            </p:blipFill>
            <p:spPr>
              <a:xfrm>
                <a:off x="5089106" y="363052"/>
                <a:ext cx="1027072" cy="635480"/>
              </a:xfrm>
              <a:prstGeom prst="rect">
                <a:avLst/>
              </a:prstGeom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7768558" y="0"/>
              <a:ext cx="1395526" cy="1240669"/>
              <a:chOff x="6103139" y="363052"/>
              <a:chExt cx="1204578" cy="1122497"/>
            </a:xfrm>
          </p:grpSpPr>
          <p:pic>
            <p:nvPicPr>
              <p:cNvPr id="16" name="Picture 15"/>
              <p:cNvPicPr/>
              <p:nvPr/>
            </p:nvPicPr>
            <p:blipFill rotWithShape="1">
              <a:blip r:embed="rId3"/>
              <a:srcRect l="76178" t="77340" b="9263"/>
              <a:stretch/>
            </p:blipFill>
            <p:spPr>
              <a:xfrm>
                <a:off x="6103139" y="998532"/>
                <a:ext cx="1204577" cy="487017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/>
              <p:nvPr/>
            </p:nvPicPr>
            <p:blipFill rotWithShape="1">
              <a:blip r:embed="rId3"/>
              <a:srcRect l="76373" b="82520"/>
              <a:stretch/>
            </p:blipFill>
            <p:spPr>
              <a:xfrm>
                <a:off x="6113014" y="363052"/>
                <a:ext cx="1194703" cy="635480"/>
              </a:xfrm>
              <a:prstGeom prst="rect">
                <a:avLst/>
              </a:prstGeom>
            </p:spPr>
          </p:pic>
        </p:grp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3026" y="1432972"/>
            <a:ext cx="7420750" cy="495428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8691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982" y="0"/>
            <a:ext cx="10515600" cy="1325563"/>
          </a:xfrm>
        </p:spPr>
        <p:txBody>
          <a:bodyPr/>
          <a:lstStyle/>
          <a:p>
            <a:r>
              <a:rPr lang="en-US" dirty="0" smtClean="0">
                <a:cs typeface="Lucida Bright"/>
              </a:rPr>
              <a:t>Problem Statement</a:t>
            </a:r>
            <a:endParaRPr lang="en-US" dirty="0">
              <a:cs typeface="Lucida Br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900" y="1877680"/>
            <a:ext cx="387938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purpose of this project is to determine the feasibility of a stabilization method to minimize soil erosion and stream scour of a channel headcut.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629" y="1223131"/>
            <a:ext cx="8062109" cy="4366381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943066" y="5589512"/>
            <a:ext cx="8113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http://www.iowadot.gov/research/reports/Year/2008/fullreports/TR-541%20Final%20-%20T.%20Papanicolaou.pdf</a:t>
            </a:r>
          </a:p>
        </p:txBody>
      </p:sp>
    </p:spTree>
    <p:extLst>
      <p:ext uri="{BB962C8B-B14F-4D97-AF65-F5344CB8AC3E}">
        <p14:creationId xmlns:p14="http://schemas.microsoft.com/office/powerpoint/2010/main" val="249513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051" y="-38202"/>
            <a:ext cx="10515600" cy="1325563"/>
          </a:xfrm>
        </p:spPr>
        <p:txBody>
          <a:bodyPr/>
          <a:lstStyle/>
          <a:p>
            <a:r>
              <a:rPr lang="en-US" dirty="0" smtClean="0"/>
              <a:t>Do Nothing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9478" y="892533"/>
            <a:ext cx="10495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do nothing alternative leaves the headcut in its current </a:t>
            </a:r>
            <a:r>
              <a:rPr lang="en-US" sz="2400" dirty="0" smtClean="0"/>
              <a:t>conditions.</a:t>
            </a:r>
            <a:endParaRPr lang="en-US" sz="2400" dirty="0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99392" y="1858617"/>
            <a:ext cx="5476460" cy="44116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ight Arrow 6"/>
          <p:cNvSpPr/>
          <p:nvPr/>
        </p:nvSpPr>
        <p:spPr>
          <a:xfrm>
            <a:off x="876024" y="4303285"/>
            <a:ext cx="977900" cy="31877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5837582" y="1858617"/>
            <a:ext cx="6188765" cy="44212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ight Arrow 8"/>
          <p:cNvSpPr/>
          <p:nvPr/>
        </p:nvSpPr>
        <p:spPr>
          <a:xfrm rot="10800000">
            <a:off x="9274589" y="4423272"/>
            <a:ext cx="977900" cy="31877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9392" y="1484559"/>
            <a:ext cx="3558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Potential Oxbow Above Headcut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837582" y="1484559"/>
            <a:ext cx="4618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Completed Oxbow in Neighboring Canyon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750904" y="6414906"/>
            <a:ext cx="5178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Google Maps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948562" y="2146025"/>
            <a:ext cx="361950" cy="489088"/>
            <a:chOff x="4612999" y="5614781"/>
            <a:chExt cx="361950" cy="489088"/>
          </a:xfrm>
        </p:grpSpPr>
        <p:sp>
          <p:nvSpPr>
            <p:cNvPr id="14" name="Text Box 20"/>
            <p:cNvSpPr txBox="1"/>
            <p:nvPr/>
          </p:nvSpPr>
          <p:spPr>
            <a:xfrm>
              <a:off x="4612999" y="5703819"/>
              <a:ext cx="361950" cy="4000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80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N</a:t>
              </a:r>
              <a:endParaRPr lang="en-US" sz="120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4793974" y="5614781"/>
              <a:ext cx="0" cy="48908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11289727" y="2235063"/>
            <a:ext cx="361950" cy="489088"/>
            <a:chOff x="4612999" y="5614781"/>
            <a:chExt cx="361950" cy="489088"/>
          </a:xfrm>
        </p:grpSpPr>
        <p:sp>
          <p:nvSpPr>
            <p:cNvPr id="17" name="Text Box 20"/>
            <p:cNvSpPr txBox="1"/>
            <p:nvPr/>
          </p:nvSpPr>
          <p:spPr>
            <a:xfrm>
              <a:off x="4612999" y="5703819"/>
              <a:ext cx="361950" cy="4000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80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N</a:t>
              </a:r>
              <a:endParaRPr lang="en-US" sz="120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4793974" y="5614781"/>
              <a:ext cx="0" cy="48908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Freeform 18"/>
          <p:cNvSpPr/>
          <p:nvPr/>
        </p:nvSpPr>
        <p:spPr>
          <a:xfrm>
            <a:off x="1033272" y="2450592"/>
            <a:ext cx="1636776" cy="2688336"/>
          </a:xfrm>
          <a:custGeom>
            <a:avLst/>
            <a:gdLst>
              <a:gd name="connsiteX0" fmla="*/ 1636776 w 1636776"/>
              <a:gd name="connsiteY0" fmla="*/ 2688336 h 2688336"/>
              <a:gd name="connsiteX1" fmla="*/ 612648 w 1636776"/>
              <a:gd name="connsiteY1" fmla="*/ 1645920 h 2688336"/>
              <a:gd name="connsiteX2" fmla="*/ 0 w 1636776"/>
              <a:gd name="connsiteY2" fmla="*/ 0 h 2688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6776" h="2688336">
                <a:moveTo>
                  <a:pt x="1636776" y="2688336"/>
                </a:moveTo>
                <a:cubicBezTo>
                  <a:pt x="1261110" y="2391156"/>
                  <a:pt x="885444" y="2093976"/>
                  <a:pt x="612648" y="1645920"/>
                </a:cubicBezTo>
                <a:cubicBezTo>
                  <a:pt x="339852" y="1197864"/>
                  <a:pt x="169926" y="598932"/>
                  <a:pt x="0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7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Impacts Evaluation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2300" y="1825624"/>
            <a:ext cx="5054600" cy="4410075"/>
          </a:xfrm>
        </p:spPr>
        <p:txBody>
          <a:bodyPr>
            <a:normAutofit/>
          </a:bodyPr>
          <a:lstStyle/>
          <a:p>
            <a:pPr lvl="0"/>
            <a:r>
              <a:rPr lang="en-US" sz="2400" dirty="0"/>
              <a:t>Economic Impacts – Evaluation of the design cost and feasibility for the client </a:t>
            </a:r>
          </a:p>
          <a:p>
            <a:pPr lvl="0"/>
            <a:r>
              <a:rPr lang="en-US" sz="2400" dirty="0"/>
              <a:t>Cultural Impacts – Evaluation of design to assure no cultural artifacts and/or spiritual beliefs of the Navajo nation are at risk</a:t>
            </a:r>
          </a:p>
          <a:p>
            <a:pPr lvl="0"/>
            <a:r>
              <a:rPr lang="en-US" sz="2400" dirty="0"/>
              <a:t>Ecological Impacts – </a:t>
            </a:r>
            <a:r>
              <a:rPr lang="en-US" sz="2400" dirty="0" smtClean="0"/>
              <a:t>Evaluation of the effect of the solar pump on the water table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926" y="1690688"/>
            <a:ext cx="5792573" cy="43444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1840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Impacts Comparison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 smtClean="0"/>
              <a:t>Hard Armoring</a:t>
            </a:r>
          </a:p>
          <a:p>
            <a:r>
              <a:rPr lang="en-US" dirty="0" smtClean="0"/>
              <a:t>High cost</a:t>
            </a:r>
          </a:p>
          <a:p>
            <a:r>
              <a:rPr lang="en-US" dirty="0" smtClean="0"/>
              <a:t>Possible disturbance of artifacts and ancestral </a:t>
            </a:r>
            <a:r>
              <a:rPr lang="en-US" dirty="0"/>
              <a:t>r</a:t>
            </a:r>
            <a:r>
              <a:rPr lang="en-US" dirty="0" smtClean="0"/>
              <a:t>emains </a:t>
            </a:r>
          </a:p>
          <a:p>
            <a:r>
              <a:rPr lang="en-US" dirty="0" smtClean="0"/>
              <a:t>Water table drawdown due to solar pump</a:t>
            </a:r>
          </a:p>
          <a:p>
            <a:r>
              <a:rPr lang="en-US" dirty="0" smtClean="0"/>
              <a:t>Possibility of stabilization bypass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 smtClean="0"/>
              <a:t>Do Nothing</a:t>
            </a:r>
          </a:p>
          <a:p>
            <a:r>
              <a:rPr lang="en-US" dirty="0" smtClean="0"/>
              <a:t>No cost</a:t>
            </a:r>
          </a:p>
          <a:p>
            <a:r>
              <a:rPr lang="en-US" dirty="0" smtClean="0"/>
              <a:t>Continuation of artifacts washing into Lake Powell</a:t>
            </a:r>
          </a:p>
          <a:p>
            <a:r>
              <a:rPr lang="en-US" dirty="0" smtClean="0"/>
              <a:t>Continuation of sediment deposition into Lake Powell</a:t>
            </a:r>
          </a:p>
          <a:p>
            <a:r>
              <a:rPr lang="en-US" dirty="0" smtClean="0"/>
              <a:t>Headcut may continue to erode until self-stabilization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of Design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2699088"/>
              </p:ext>
            </p:extLst>
          </p:nvPr>
        </p:nvGraphicFramePr>
        <p:xfrm>
          <a:off x="1162878" y="1441171"/>
          <a:ext cx="9720469" cy="5029206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2035922"/>
                <a:gridCol w="1195044"/>
                <a:gridCol w="1145206"/>
                <a:gridCol w="763471"/>
                <a:gridCol w="954339"/>
                <a:gridCol w="1145206"/>
                <a:gridCol w="1145206"/>
                <a:gridCol w="1336075"/>
              </a:tblGrid>
              <a:tr h="10305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dirty="0">
                          <a:effectLst/>
                        </a:rPr>
                        <a:t>Task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>
                          <a:effectLst/>
                        </a:rPr>
                        <a:t>Senior Engineer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>
                          <a:effectLst/>
                        </a:rPr>
                        <a:t>Engineer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>
                          <a:effectLst/>
                        </a:rPr>
                        <a:t>EIT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>
                          <a:effectLst/>
                        </a:rPr>
                        <a:t>Tech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>
                          <a:effectLst/>
                        </a:rPr>
                        <a:t>Admin. Asst.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>
                          <a:effectLst/>
                        </a:rPr>
                        <a:t>Total Hours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>
                          <a:effectLst/>
                        </a:rPr>
                        <a:t>Total Cost of Task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152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Fieldwork 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24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24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24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72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$1,901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152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Hydrology 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40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$4,048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152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Hydraulics 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15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20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20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75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$4,048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152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Armoring Design 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40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30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20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110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$11,867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9069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Impacts Evaluation 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16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$2,187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152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Document 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15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30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85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$5,759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152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Total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107</a:t>
                      </a:r>
                      <a:endParaRPr lang="en-US" sz="24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122</a:t>
                      </a:r>
                      <a:endParaRPr lang="en-US" sz="24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99</a:t>
                      </a:r>
                      <a:endParaRPr lang="en-US" sz="24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40</a:t>
                      </a:r>
                      <a:endParaRPr lang="en-US" sz="24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30</a:t>
                      </a:r>
                      <a:endParaRPr lang="en-US" sz="24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398</a:t>
                      </a:r>
                      <a:endParaRPr lang="en-US" sz="2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$29,813</a:t>
                      </a:r>
                      <a:endParaRPr lang="en-US" sz="2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199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635" y="96768"/>
            <a:ext cx="10515600" cy="1325563"/>
          </a:xfrm>
        </p:spPr>
        <p:txBody>
          <a:bodyPr/>
          <a:lstStyle/>
          <a:p>
            <a:r>
              <a:rPr lang="en-US" dirty="0" smtClean="0"/>
              <a:t>Cost of Implementation 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2465242"/>
              </p:ext>
            </p:extLst>
          </p:nvPr>
        </p:nvGraphicFramePr>
        <p:xfrm>
          <a:off x="7183782" y="1919836"/>
          <a:ext cx="4732184" cy="3012681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1781718"/>
                <a:gridCol w="1629653"/>
                <a:gridCol w="1320813"/>
              </a:tblGrid>
              <a:tr h="372021">
                <a:tc row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Materials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Willows</a:t>
                      </a:r>
                      <a:endParaRPr lang="en-US" sz="16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$450 </a:t>
                      </a:r>
                      <a:endParaRPr lang="en-US" sz="16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720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Rocks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$26,400 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720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Seeds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$132 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720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Solar Pump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$19,000 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72021"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Equipment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Backhoe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$2,800 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720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Bulldozer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$11,480 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720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Helicopter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$12,917 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853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Labor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 People 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$6,400 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40635" y="1459275"/>
            <a:ext cx="4512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Cost of Each Alternative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7221882" y="1459275"/>
            <a:ext cx="4512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Detailed Cost of Hard Armoring</a:t>
            </a:r>
            <a:endParaRPr lang="en-US" sz="2400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447332"/>
              </p:ext>
            </p:extLst>
          </p:nvPr>
        </p:nvGraphicFramePr>
        <p:xfrm>
          <a:off x="198784" y="1919836"/>
          <a:ext cx="6887816" cy="3604665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1721954"/>
                <a:gridCol w="1721954"/>
                <a:gridCol w="1721954"/>
                <a:gridCol w="1721954"/>
              </a:tblGrid>
              <a:tr h="97426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Live Vegetation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Bioengineering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Hard Armor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2608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Materials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$20,219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$61,478 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$45,982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2608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Equipment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$15,830 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$16,017 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$27,197 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2608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Labor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$6,400 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$6,400 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$6,400 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2608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Design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$29,813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$29,813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$29,813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2608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Total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strike="sngStrike" dirty="0">
                          <a:effectLst/>
                        </a:rPr>
                        <a:t>$72,262</a:t>
                      </a:r>
                      <a:endParaRPr lang="en-US" sz="2400" b="1" strike="sngStrike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strike="sngStrike" dirty="0">
                          <a:effectLst/>
                        </a:rPr>
                        <a:t>$129,538</a:t>
                      </a:r>
                      <a:endParaRPr lang="en-US" sz="2400" b="1" strike="sngStrike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$109,392</a:t>
                      </a:r>
                      <a:endParaRPr lang="en-US" sz="2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020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233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Client: Renee </a:t>
            </a:r>
            <a:r>
              <a:rPr lang="en-US" sz="3600" dirty="0" smtClean="0"/>
              <a:t>Benally, BIA, </a:t>
            </a:r>
          </a:p>
          <a:p>
            <a:pPr marL="0" indent="0">
              <a:buNone/>
            </a:pPr>
            <a:r>
              <a:rPr lang="en-US" sz="3600" dirty="0" smtClean="0"/>
              <a:t>Western Navajo Agency</a:t>
            </a:r>
          </a:p>
          <a:p>
            <a:pPr marL="0" indent="0">
              <a:buNone/>
            </a:pPr>
            <a:endParaRPr lang="en-US" sz="4400" dirty="0" smtClean="0"/>
          </a:p>
          <a:p>
            <a:pPr marL="0" indent="0">
              <a:buNone/>
            </a:pPr>
            <a:endParaRPr lang="en-US" sz="4400" dirty="0" smtClean="0"/>
          </a:p>
          <a:p>
            <a:pPr marL="0" indent="0">
              <a:buNone/>
            </a:pPr>
            <a:r>
              <a:rPr lang="en-US" sz="3600" dirty="0" smtClean="0"/>
              <a:t>Technical </a:t>
            </a:r>
            <a:r>
              <a:rPr lang="en-US" sz="3600" dirty="0" smtClean="0"/>
              <a:t>Advisor: Mark </a:t>
            </a:r>
            <a:r>
              <a:rPr lang="en-US" sz="3600" dirty="0" smtClean="0"/>
              <a:t>Lamer, P.E.</a:t>
            </a:r>
            <a:endParaRPr lang="en-US" sz="3600" dirty="0"/>
          </a:p>
        </p:txBody>
      </p:sp>
      <p:pic>
        <p:nvPicPr>
          <p:cNvPr id="1026" name="Picture 2" descr="http://upload.wikimedia.org/wikipedia/commons/5/5c/Bureau_of_indian_affairs_seal_n11288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807" y="1433989"/>
            <a:ext cx="2105193" cy="209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ages.efollett.com/htmlroot/images/templates/storeLogos/CA/1008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624" y="3866357"/>
            <a:ext cx="2681481" cy="150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12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http://www.iowadot.gov/research/reports/Year/2008/fullreports TR-541%20Final%20-%20T.%20Papanicolaou.pdf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http://www.omafra.gov.on.ca/english/engineer/facts/13-035f5.jpg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http://www.nrcs.usda.gov/Internet/FSE_DOCUMENTS/nrcs142p2_024130.pdf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http://www.lowes.com/cd_Seed+Calculator_54331289_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http://www.nrcs.usda.gov/Internet/FSE_DOCUMENTS/nrcs142p2_024130.pdf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http://www.epa.gov/owow/nps/unpavedroads/ch5.pdf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http://www.conteches.com/products/erosion-control/temporary-and-permanent/turf-reinforcement-mats.aspx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75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535" y="208722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1450" y="1729410"/>
            <a:ext cx="6645771" cy="44527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969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" y="281295"/>
            <a:ext cx="4608574" cy="614476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468" y="674487"/>
            <a:ext cx="7318092" cy="54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65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84137"/>
            <a:ext cx="10515600" cy="1325563"/>
          </a:xfrm>
        </p:spPr>
        <p:txBody>
          <a:bodyPr/>
          <a:lstStyle/>
          <a:p>
            <a:r>
              <a:rPr lang="en-US" dirty="0" smtClean="0"/>
              <a:t>Introduction &amp;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377952" y="1409700"/>
            <a:ext cx="4597400" cy="5575300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Inscription </a:t>
            </a:r>
            <a:r>
              <a:rPr lang="en-US" dirty="0" smtClean="0"/>
              <a:t>House closed to public since 1968</a:t>
            </a:r>
          </a:p>
          <a:p>
            <a:pPr lvl="1"/>
            <a:r>
              <a:rPr lang="en-US" dirty="0" smtClean="0"/>
              <a:t>30-40 </a:t>
            </a:r>
            <a:r>
              <a:rPr lang="en-US" dirty="0" smtClean="0"/>
              <a:t>years ago </a:t>
            </a:r>
            <a:r>
              <a:rPr lang="en-US" dirty="0" err="1"/>
              <a:t>h</a:t>
            </a:r>
            <a:r>
              <a:rPr lang="en-US" dirty="0" err="1" smtClean="0"/>
              <a:t>eadcuts</a:t>
            </a:r>
            <a:r>
              <a:rPr lang="en-US" dirty="0" smtClean="0"/>
              <a:t> began spreading along canyon </a:t>
            </a:r>
          </a:p>
          <a:p>
            <a:pPr lvl="1"/>
            <a:r>
              <a:rPr lang="en-US" dirty="0" smtClean="0"/>
              <a:t>Canyon drains into Lake Powell</a:t>
            </a:r>
          </a:p>
          <a:p>
            <a:pPr lvl="1"/>
            <a:r>
              <a:rPr lang="en-US" dirty="0" smtClean="0"/>
              <a:t>Land user’s cattle grazing is causing erosion 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3832225"/>
            <a:ext cx="3848100" cy="28860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497" y="1143000"/>
            <a:ext cx="5604933" cy="42037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0753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648653"/>
            <a:ext cx="3916019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Location of Project Site</a:t>
            </a:r>
            <a:r>
              <a:rPr lang="en-US" sz="4400" dirty="0" smtClean="0"/>
              <a:t>:</a:t>
            </a:r>
          </a:p>
          <a:p>
            <a:r>
              <a:rPr lang="en-US" sz="2800" dirty="0" smtClean="0"/>
              <a:t>Aerial View of </a:t>
            </a:r>
            <a:r>
              <a:rPr lang="en-US" sz="2800" dirty="0" err="1" smtClean="0"/>
              <a:t>Nitsin</a:t>
            </a:r>
            <a:r>
              <a:rPr lang="en-US" sz="2800" dirty="0" smtClean="0"/>
              <a:t> Canyon and Surrounding </a:t>
            </a:r>
            <a:r>
              <a:rPr lang="en-US" sz="2800" dirty="0" smtClean="0"/>
              <a:t>Area</a:t>
            </a:r>
          </a:p>
          <a:p>
            <a:endParaRPr lang="en-US" sz="2800" dirty="0"/>
          </a:p>
          <a:p>
            <a:r>
              <a:rPr lang="en-US" sz="2400" dirty="0" smtClean="0"/>
              <a:t>137 miles N of Flagstaff, AZ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1551301" y="6344293"/>
            <a:ext cx="4303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Google </a:t>
            </a:r>
            <a:r>
              <a:rPr lang="en-US" dirty="0" smtClean="0"/>
              <a:t>Maps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31" y="0"/>
            <a:ext cx="8412069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Down Arrow 12"/>
          <p:cNvSpPr/>
          <p:nvPr/>
        </p:nvSpPr>
        <p:spPr>
          <a:xfrm>
            <a:off x="7956545" y="1410909"/>
            <a:ext cx="377687" cy="115293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1235508" y="564865"/>
            <a:ext cx="361950" cy="489088"/>
            <a:chOff x="4612999" y="5614781"/>
            <a:chExt cx="361950" cy="489088"/>
          </a:xfrm>
        </p:grpSpPr>
        <p:sp>
          <p:nvSpPr>
            <p:cNvPr id="17" name="Text Box 20"/>
            <p:cNvSpPr txBox="1"/>
            <p:nvPr/>
          </p:nvSpPr>
          <p:spPr>
            <a:xfrm>
              <a:off x="4612999" y="5703819"/>
              <a:ext cx="361950" cy="4000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80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N</a:t>
              </a:r>
              <a:endParaRPr lang="en-US" sz="120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4793974" y="5614781"/>
              <a:ext cx="0" cy="48908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" name="Straight Arrow Connector 4"/>
          <p:cNvCxnSpPr/>
          <p:nvPr/>
        </p:nvCxnSpPr>
        <p:spPr>
          <a:xfrm flipH="1" flipV="1">
            <a:off x="4270928" y="942627"/>
            <a:ext cx="693220" cy="11132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964148" y="869287"/>
            <a:ext cx="148437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Lake Powell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16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13" y="2395330"/>
            <a:ext cx="3687417" cy="1482759"/>
          </a:xfrm>
        </p:spPr>
        <p:txBody>
          <a:bodyPr>
            <a:noAutofit/>
          </a:bodyPr>
          <a:lstStyle/>
          <a:p>
            <a:r>
              <a:rPr lang="en-US" dirty="0" smtClean="0"/>
              <a:t>Project Site Location: </a:t>
            </a:r>
            <a:r>
              <a:rPr lang="en-US" sz="2800" dirty="0" smtClean="0"/>
              <a:t>Aerial View of Headcut</a:t>
            </a:r>
            <a:endParaRPr lang="en-US" sz="2800" dirty="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930" y="0"/>
            <a:ext cx="8425070" cy="64306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766930" y="6430617"/>
            <a:ext cx="2405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Google Maps</a:t>
            </a:r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 rot="5400000">
            <a:off x="7479932" y="1600200"/>
            <a:ext cx="377687" cy="107342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584884" y="337103"/>
            <a:ext cx="361950" cy="489088"/>
            <a:chOff x="4612999" y="5614781"/>
            <a:chExt cx="361950" cy="489088"/>
          </a:xfrm>
        </p:grpSpPr>
        <p:sp>
          <p:nvSpPr>
            <p:cNvPr id="9" name="Text Box 20"/>
            <p:cNvSpPr txBox="1"/>
            <p:nvPr/>
          </p:nvSpPr>
          <p:spPr>
            <a:xfrm>
              <a:off x="4612999" y="5703819"/>
              <a:ext cx="361950" cy="4000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80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N</a:t>
              </a:r>
              <a:endParaRPr lang="en-US" sz="120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4793974" y="5614781"/>
              <a:ext cx="0" cy="48908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6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931" y="-150469"/>
            <a:ext cx="10515600" cy="1325563"/>
          </a:xfrm>
        </p:spPr>
        <p:txBody>
          <a:bodyPr/>
          <a:lstStyle/>
          <a:p>
            <a:r>
              <a:rPr lang="en-US" dirty="0" smtClean="0"/>
              <a:t>Watershed Delineation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087" y="1003852"/>
            <a:ext cx="7235687" cy="54963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11093312" y="1808095"/>
            <a:ext cx="361950" cy="489088"/>
            <a:chOff x="4612999" y="5614781"/>
            <a:chExt cx="361950" cy="489088"/>
          </a:xfrm>
        </p:grpSpPr>
        <p:sp>
          <p:nvSpPr>
            <p:cNvPr id="7" name="Text Box 20"/>
            <p:cNvSpPr txBox="1"/>
            <p:nvPr/>
          </p:nvSpPr>
          <p:spPr>
            <a:xfrm>
              <a:off x="4612999" y="5703819"/>
              <a:ext cx="361950" cy="4000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80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N</a:t>
              </a:r>
              <a:endParaRPr lang="en-US" sz="120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4793974" y="5614781"/>
              <a:ext cx="0" cy="48908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5128590" y="6488668"/>
            <a:ext cx="6326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United States Geological Survey </a:t>
            </a:r>
            <a:r>
              <a:rPr lang="en-US" dirty="0" err="1" smtClean="0"/>
              <a:t>StreamStats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7261" y="2520641"/>
            <a:ext cx="419762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Area that flows towards the headcut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Area - </a:t>
            </a:r>
            <a:r>
              <a:rPr lang="en-US" sz="2800" dirty="0"/>
              <a:t>1.32 square miles </a:t>
            </a: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</a:t>
            </a:r>
            <a:r>
              <a:rPr lang="en-US" sz="2800" dirty="0" smtClean="0"/>
              <a:t>asin Elevation - 6080 </a:t>
            </a:r>
            <a:r>
              <a:rPr lang="en-US" sz="2800" dirty="0"/>
              <a:t>ft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rot="5400000">
            <a:off x="6172482" y="2305561"/>
            <a:ext cx="949680" cy="434765"/>
          </a:xfrm>
          <a:prstGeom prst="straightConnector1">
            <a:avLst/>
          </a:prstGeom>
          <a:ln w="285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5823534" y="1693418"/>
            <a:ext cx="823814" cy="343232"/>
          </a:xfrm>
          <a:prstGeom prst="straightConnector1">
            <a:avLst/>
          </a:prstGeom>
          <a:ln w="285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407057" y="1095318"/>
            <a:ext cx="2523744" cy="33855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Navajo National Monument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64705" y="1678590"/>
            <a:ext cx="2132991" cy="33855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Point Source - Headcut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73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184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National </a:t>
            </a:r>
            <a:r>
              <a:rPr lang="en-US" dirty="0" err="1" smtClean="0"/>
              <a:t>Streamflow</a:t>
            </a:r>
            <a:r>
              <a:rPr lang="en-US" dirty="0" smtClean="0"/>
              <a:t> Statistics (NSS)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139" y="705190"/>
            <a:ext cx="8259418" cy="57886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896139" y="6493842"/>
            <a:ext cx="4244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NSS Software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315818"/>
            <a:ext cx="38961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Design Flood Flows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10 year flow – 477 </a:t>
            </a:r>
            <a:r>
              <a:rPr lang="en-US" sz="2800" dirty="0" err="1" smtClean="0"/>
              <a:t>cfs</a:t>
            </a: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25 year flow – 798 </a:t>
            </a:r>
            <a:r>
              <a:rPr lang="en-US" sz="2800" dirty="0" err="1" smtClean="0"/>
              <a:t>cfs</a:t>
            </a: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100 year flow – 1470 </a:t>
            </a:r>
            <a:r>
              <a:rPr lang="en-US" sz="2800" dirty="0" err="1" smtClean="0"/>
              <a:t>cfs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4140200" y="5118100"/>
            <a:ext cx="1905000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63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905" y="127139"/>
            <a:ext cx="10515600" cy="1325563"/>
          </a:xfrm>
        </p:spPr>
        <p:txBody>
          <a:bodyPr/>
          <a:lstStyle/>
          <a:p>
            <a:r>
              <a:rPr lang="en-US" dirty="0" smtClean="0"/>
              <a:t>Survey Data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79" y="1187099"/>
            <a:ext cx="8875643" cy="53015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919410" y="6488668"/>
            <a:ext cx="3417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AutoCAD Civil 3D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9785901" y="1513920"/>
            <a:ext cx="361950" cy="489088"/>
            <a:chOff x="4612999" y="5614781"/>
            <a:chExt cx="361950" cy="489088"/>
          </a:xfrm>
        </p:grpSpPr>
        <p:sp>
          <p:nvSpPr>
            <p:cNvPr id="8" name="Text Box 20"/>
            <p:cNvSpPr txBox="1"/>
            <p:nvPr/>
          </p:nvSpPr>
          <p:spPr>
            <a:xfrm>
              <a:off x="4612999" y="5703819"/>
              <a:ext cx="361950" cy="4000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800">
                  <a:ln>
                    <a:noFill/>
                  </a:ln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N</a:t>
              </a:r>
              <a:endParaRPr lang="en-US" sz="120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4793974" y="5614781"/>
              <a:ext cx="0" cy="4890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Up Arrow 13"/>
          <p:cNvSpPr/>
          <p:nvPr/>
        </p:nvSpPr>
        <p:spPr>
          <a:xfrm rot="20336017">
            <a:off x="8905461" y="5416827"/>
            <a:ext cx="308113" cy="5168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Up Arrow 14"/>
          <p:cNvSpPr/>
          <p:nvPr/>
        </p:nvSpPr>
        <p:spPr>
          <a:xfrm rot="18133802">
            <a:off x="6950762" y="3157293"/>
            <a:ext cx="308113" cy="5168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 Arrow 15"/>
          <p:cNvSpPr/>
          <p:nvPr/>
        </p:nvSpPr>
        <p:spPr>
          <a:xfrm rot="15429726">
            <a:off x="3988904" y="3301047"/>
            <a:ext cx="308113" cy="5168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0301485">
            <a:off x="7788273" y="3995828"/>
            <a:ext cx="766904" cy="26745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81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1_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803</Words>
  <Application>Microsoft Office PowerPoint</Application>
  <PresentationFormat>Widescreen</PresentationFormat>
  <Paragraphs>239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Cambria</vt:lpstr>
      <vt:lpstr>Corbel</vt:lpstr>
      <vt:lpstr>Lucida Bright</vt:lpstr>
      <vt:lpstr>News Gothic MT</vt:lpstr>
      <vt:lpstr>Times New Roman</vt:lpstr>
      <vt:lpstr>Depth</vt:lpstr>
      <vt:lpstr>1_Depth</vt:lpstr>
      <vt:lpstr>Tsegi Wash</vt:lpstr>
      <vt:lpstr>Problem Statement</vt:lpstr>
      <vt:lpstr>PowerPoint Presentation</vt:lpstr>
      <vt:lpstr>Introduction &amp; Background</vt:lpstr>
      <vt:lpstr>PowerPoint Presentation</vt:lpstr>
      <vt:lpstr>Project Site Location: Aerial View of Headcut</vt:lpstr>
      <vt:lpstr>Watershed Delineation</vt:lpstr>
      <vt:lpstr>National Streamflow Statistics (NSS)</vt:lpstr>
      <vt:lpstr>Survey Data</vt:lpstr>
      <vt:lpstr>HEC-RAS: Current Conditions </vt:lpstr>
      <vt:lpstr>Live Vegetation</vt:lpstr>
      <vt:lpstr>PowerPoint Presentation</vt:lpstr>
      <vt:lpstr>PowerPoint Presentation</vt:lpstr>
      <vt:lpstr>Bioengineering</vt:lpstr>
      <vt:lpstr>PowerPoint Presentation</vt:lpstr>
      <vt:lpstr>PowerPoint Presentation</vt:lpstr>
      <vt:lpstr>Hard Armoring</vt:lpstr>
      <vt:lpstr>PowerPoint Presentation</vt:lpstr>
      <vt:lpstr>PowerPoint Presentation</vt:lpstr>
      <vt:lpstr>Do Nothing</vt:lpstr>
      <vt:lpstr>Impacts Evaluation </vt:lpstr>
      <vt:lpstr>Impacts Comparison</vt:lpstr>
      <vt:lpstr>Cost of Design</vt:lpstr>
      <vt:lpstr>Cost of Implementation </vt:lpstr>
      <vt:lpstr>Acknowledgements </vt:lpstr>
      <vt:lpstr>References </vt:lpstr>
      <vt:lpstr>Questions?</vt:lpstr>
    </vt:vector>
  </TitlesOfParts>
  <Company>Northern Arizona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Rachelle Carnes</dc:creator>
  <cp:lastModifiedBy>Jessica Rachelle Carnes</cp:lastModifiedBy>
  <cp:revision>48</cp:revision>
  <dcterms:created xsi:type="dcterms:W3CDTF">2014-04-23T18:00:53Z</dcterms:created>
  <dcterms:modified xsi:type="dcterms:W3CDTF">2014-04-24T00:18:13Z</dcterms:modified>
</cp:coreProperties>
</file>